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65" r:id="rId12"/>
    <p:sldId id="280" r:id="rId13"/>
    <p:sldId id="271" r:id="rId14"/>
    <p:sldId id="281" r:id="rId15"/>
    <p:sldId id="266" r:id="rId16"/>
    <p:sldId id="282" r:id="rId17"/>
    <p:sldId id="283" r:id="rId18"/>
    <p:sldId id="28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Знаете</a:t>
            </a:r>
            <a:r>
              <a:rPr lang="ru-RU" sz="2000" b="1" baseline="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ли Вы, что значит понятие «трудный» ребенок?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96-4DFF-8ACC-1ADC4C5ADE9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96-4DFF-8ACC-1ADC4C5ADE9A}"/>
              </c:ext>
            </c:extLst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96-4DFF-8ACC-1ADC4C5AD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Предполагаете ли Вы, «трудные» дети учатся в нашей школе и даже в нашем классе?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2F-4F74-99B6-0C7F99AE586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2F-4F74-99B6-0C7F99AE586C}"/>
              </c:ext>
            </c:extLst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2F-4F74-99B6-0C7F99AE5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 ли Вы с такими произведениями, посвящёнными «трудным» детям, как «Взгляд кролика» </a:t>
            </a:r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Кэндзиро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Хайтани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Тотто-тян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маленькая девочка у окна» </a:t>
            </a:r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Куроянаги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Тэцуко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«Класс коррекции» Екатерины Мурашовой?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AE-48C1-808F-471DC811629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AE-48C1-808F-471DC811629A}"/>
              </c:ext>
            </c:extLst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AE-48C1-808F-471DC8116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00887837902663"/>
          <c:y val="0.89449474958181074"/>
          <c:w val="0.22526427730341408"/>
          <c:h val="8.5795327713677413E-2"/>
        </c:manualLayout>
      </c:layout>
      <c:overlay val="0"/>
      <c:spPr>
        <a:noFill/>
        <a:ln>
          <a:noFill/>
        </a:ln>
        <a:effectLst>
          <a:glow rad="1905000">
            <a:schemeClr val="accent1">
              <a:alpha val="40000"/>
            </a:schemeClr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Хотелось бы Вам узнать об этом подробнее, прочитав книги данных авторов?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6E-4C3E-ABFF-2CF01818E8E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6E-4C3E-ABFF-2CF01818E8E0}"/>
              </c:ext>
            </c:extLst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6E-4C3E-ABFF-2CF01818E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считаете, могут ли «трудные» дети стать успешными в жизни?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91-46A6-8134-9B5C7404830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91-46A6-8134-9B5C7404830A}"/>
              </c:ext>
            </c:extLst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91-46A6-8134-9B5C74048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6515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1430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5073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82375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5929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1540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567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5369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5905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995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416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2540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0057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8801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6517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3394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1394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2A3608-A465-4122-BCB3-064D7B4BFD5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797" y="23276"/>
            <a:ext cx="1603387" cy="12010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79" y="4002386"/>
            <a:ext cx="1518036" cy="15119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275" y="224818"/>
            <a:ext cx="11214725" cy="863754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 общеобразовательное  учреждение основная школа № 25 г. Бор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1" i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3"/>
          </p:nvPr>
        </p:nvSpPr>
        <p:spPr>
          <a:xfrm>
            <a:off x="1556915" y="1701800"/>
            <a:ext cx="10530581" cy="48006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XVIII конференция НОУ «интеллект – 2023» </a:t>
            </a:r>
          </a:p>
          <a:p>
            <a:pPr algn="ctr">
              <a:buNone/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«филология»</a:t>
            </a:r>
          </a:p>
          <a:p>
            <a:pPr algn="ctr">
              <a:buNone/>
            </a:pPr>
            <a:endParaRPr lang="ru-RU" sz="4300" b="1" dirty="0" smtClean="0">
              <a:solidFill>
                <a:srgbClr val="777777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««Трудные» дети и социум на страницах отечественной и зарубежной литературы»</a:t>
            </a:r>
          </a:p>
          <a:p>
            <a:pPr algn="ctr">
              <a:buNone/>
            </a:pPr>
            <a:endParaRPr lang="ru-RU" sz="6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ученица 9 класса,</a:t>
            </a:r>
          </a:p>
          <a:p>
            <a:pPr algn="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Екатерина.</a:t>
            </a:r>
          </a:p>
          <a:p>
            <a:pPr algn="r">
              <a:buNone/>
            </a:pPr>
            <a:endParaRPr lang="ru-RU" sz="4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algn="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Шевцова Н.В,</a:t>
            </a:r>
          </a:p>
          <a:p>
            <a:pPr algn="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</a:t>
            </a:r>
          </a:p>
          <a:p>
            <a:pPr algn="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литературы</a:t>
            </a:r>
          </a:p>
          <a:p>
            <a:pPr algn="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ОШ</a:t>
            </a:r>
          </a:p>
          <a:p>
            <a:pPr algn="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25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Sus scrofa | AllZo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" y="2751980"/>
            <a:ext cx="1601337" cy="1201003"/>
          </a:xfrm>
          <a:prstGeom prst="rect">
            <a:avLst/>
          </a:prstGeom>
        </p:spPr>
      </p:pic>
      <p:pic>
        <p:nvPicPr>
          <p:cNvPr id="8" name="Рисунок 7" descr="File:好-red.pn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" y="1224292"/>
            <a:ext cx="1515538" cy="15155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14325"/>
            <a:ext cx="1603387" cy="12010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37FAEB-0661-5AE6-8D2A-42441C772D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93" b="89983" l="10000" r="92892">
                        <a14:foregroundMark x1="80765" y1="18217" x2="80765" y2="18217"/>
                        <a14:foregroundMark x1="67183" y1="14511" x2="67183" y2="14511"/>
                        <a14:foregroundMark x1="92892" y1="35047" x2="92892" y2="35047"/>
                        <a14:foregroundMark x1="91455" y1="33564" x2="91455" y2="33564"/>
                        <a14:foregroundMark x1="67052" y1="31365" x2="67052" y2="31365"/>
                        <a14:foregroundMark x1="68190" y1="14320" x2="88097" y2="15730"/>
                        <a14:foregroundMark x1="88097" y1="15730" x2="73862" y2="19053"/>
                        <a14:foregroundMark x1="73862" y1="19053" x2="87724" y2="24791"/>
                        <a14:foregroundMark x1="87724" y1="24791" x2="81399" y2="35573"/>
                        <a14:foregroundMark x1="81399" y1="35573" x2="72817" y2="36648"/>
                        <a14:foregroundMark x1="72817" y1="36648" x2="72537" y2="36170"/>
                        <a14:backgroundMark x1="78451" y1="84843" x2="78451" y2="84843"/>
                        <a14:backgroundMark x1="81623" y1="76142" x2="82500" y2="75783"/>
                        <a14:backgroundMark x1="57799" y1="60411" x2="79608" y2="78365"/>
                        <a14:backgroundMark x1="79608" y1="78365" x2="79608" y2="78365"/>
                        <a14:backgroundMark x1="79608" y1="78365" x2="85970" y2="71695"/>
                        <a14:backgroundMark x1="85970" y1="71695" x2="85970" y2="71695"/>
                        <a14:backgroundMark x1="66325" y1="53383" x2="98526" y2="88358"/>
                        <a14:backgroundMark x1="98526" y1="88358" x2="98526" y2="88358"/>
                      </a14:backgroundRemoval>
                    </a14:imgEffect>
                  </a14:imgLayer>
                </a14:imgProps>
              </a:ext>
            </a:extLst>
          </a:blip>
          <a:srcRect l="50472" t="916" r="4407" b="48700"/>
          <a:stretch/>
        </p:blipFill>
        <p:spPr>
          <a:xfrm>
            <a:off x="1881483" y="3352481"/>
            <a:ext cx="3324796" cy="289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1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0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47058" y="196334"/>
            <a:ext cx="80720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Анкетный опрос учащихся: </a:t>
            </a:r>
            <a:endParaRPr lang="ru-RU" sz="4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11">
            <a:extLst>
              <a:ext uri="{FF2B5EF4-FFF2-40B4-BE49-F238E27FC236}">
                <a16:creationId xmlns:a16="http://schemas.microsoft.com/office/drawing/2014/main" id="{C36F0EDB-2EE9-2362-6746-712CE9E2352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1567695"/>
              </p:ext>
            </p:extLst>
          </p:nvPr>
        </p:nvGraphicFramePr>
        <p:xfrm>
          <a:off x="914400" y="2366963"/>
          <a:ext cx="51054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11">
            <a:extLst>
              <a:ext uri="{FF2B5EF4-FFF2-40B4-BE49-F238E27FC236}">
                <a16:creationId xmlns:a16="http://schemas.microsoft.com/office/drawing/2014/main" id="{79F92C41-98B9-294E-B844-5353DD54886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87545104"/>
              </p:ext>
            </p:extLst>
          </p:nvPr>
        </p:nvGraphicFramePr>
        <p:xfrm>
          <a:off x="6172200" y="2366963"/>
          <a:ext cx="51054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0949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655" y="195678"/>
            <a:ext cx="10364451" cy="159617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Отношение социума к «трудным детям» на страницах отечественной и зарубежной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литературы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46061"/>
            <a:ext cx="1511939" cy="15119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1837" y="1968519"/>
            <a:ext cx="3377477" cy="371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770" y="1315376"/>
            <a:ext cx="2539171" cy="379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196047" y="1459696"/>
            <a:ext cx="48332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обычной японской школе работают необычные учителя.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Котани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понимают детей, живут их проблемами и бедами, не могут пройти равнодушно мимо трудностей, с которыми сталкиваются младшие школьники. Они Учителя с большой буквы.</a:t>
            </a:r>
          </a:p>
        </p:txBody>
      </p:sp>
    </p:spTree>
    <p:extLst>
      <p:ext uri="{BB962C8B-B14F-4D97-AF65-F5344CB8AC3E}">
        <p14:creationId xmlns:p14="http://schemas.microsoft.com/office/powerpoint/2010/main" val="291907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655" y="195678"/>
            <a:ext cx="10364451" cy="159617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Отношение социума к «трудным детям» на страницах отечественной и зарубежной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литературы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46061"/>
            <a:ext cx="1511939" cy="15119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1837" y="1968519"/>
            <a:ext cx="3377477" cy="371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770" y="1315376"/>
            <a:ext cx="2539171" cy="379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739" y="4002482"/>
            <a:ext cx="1958220" cy="28555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891" y="2916434"/>
            <a:ext cx="1794928" cy="28117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527" y="1791855"/>
            <a:ext cx="1864353" cy="26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17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166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СРАВНЕНИЯ: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10436"/>
            <a:ext cx="10363826" cy="41807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b="1" i="1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8518"/>
            <a:ext cx="12235732" cy="2505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807" y="3452922"/>
            <a:ext cx="2426386" cy="35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33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166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СРАВНЕНИЯ: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10436"/>
            <a:ext cx="10363826" cy="41807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b="1" i="1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79" y="1610436"/>
            <a:ext cx="12235732" cy="1377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582" y="2447096"/>
            <a:ext cx="3117669" cy="4627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982" y="2599496"/>
            <a:ext cx="3117669" cy="462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73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620" y="287592"/>
            <a:ext cx="10364451" cy="1596177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Черты традиционного подхода к раскрытию образа «трудного» ребёнка: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3387" cy="1201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343" y="1950161"/>
            <a:ext cx="2648813" cy="21656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25222" y="1835563"/>
            <a:ext cx="3081235" cy="25516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9156" y="2470789"/>
            <a:ext cx="6670604" cy="399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преобладание реальности над условным элементом; </a:t>
            </a:r>
          </a:p>
          <a:p>
            <a:pPr marL="285750" indent="-285750" algn="just">
              <a:lnSpc>
                <a:spcPct val="110000"/>
              </a:lnSpc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непослушание как одна из доминирующих черт; </a:t>
            </a:r>
          </a:p>
          <a:p>
            <a:pPr marL="285750" indent="-285750" algn="just"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педагогическая запущенность, связанная с семейными трудностями и лишениями; </a:t>
            </a:r>
          </a:p>
          <a:p>
            <a:pPr marL="285750" indent="-285750" algn="just">
              <a:lnSpc>
                <a:spcPct val="110000"/>
              </a:lnSpc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протест социуму, существующему в нём регламенту;</a:t>
            </a:r>
          </a:p>
          <a:p>
            <a:pPr marL="285750" indent="-285750" algn="just">
              <a:lnSpc>
                <a:spcPct val="110000"/>
              </a:lnSpc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подросткового периода.</a:t>
            </a:r>
          </a:p>
        </p:txBody>
      </p:sp>
    </p:spTree>
    <p:extLst>
      <p:ext uri="{BB962C8B-B14F-4D97-AF65-F5344CB8AC3E}">
        <p14:creationId xmlns:p14="http://schemas.microsoft.com/office/powerpoint/2010/main" val="4026466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166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10436"/>
            <a:ext cx="10363826" cy="524756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b="1" i="1" dirty="0" smtClean="0"/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Несмотря на то, что все произведения написаны в прошлом веке и действия происходят в разных странах, проблемы, описанные в них актуальны для современных школьников в нашей стране.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Разница в возрасте героев и принадлежность к разным национальностям не мешает нам увидеть то, что проблемы школьников вызваны семейным неблагополучием, проблемами с физическим и психическим здоровьем и отношением к ним окружающих.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Схожесть образов учителей.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04" y="330425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93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166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5794" y="1610436"/>
            <a:ext cx="11974286" cy="524756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None/>
            </a:pPr>
            <a:endParaRPr lang="ru-RU" b="1" i="1" dirty="0" smtClean="0"/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Подводя итоги, можно сказать, что цель исследования - изучение образа «трудного ребёнка» и отношение к нему социума на материале художественных текстов русских и зарубежных авторов - достигнута. Задачи, поставленные нами, решены. 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Специфика раскрытия образа «трудного ребенка» в художественных текстах заключается в том, что «трудными» детей делают взрослые, которые за стереотипностью мышления не желают видеть скрытый потенциал учащихся, помочь выбраться им из сложной социальной ситуации.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Невозможно изолировать или исключить «трудного ребёнка» из общества, его можно исцелить любовью, заботой, милосердием. Все вышеприведенные тексты, от традиционных до новаторских ярко демонстрируют эту мысль.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могут быть использованы на уроках литературы или внеклассного чтения в целях воспитания толерантного отношения детей друг к другу.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05" y="98497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40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633" y="312792"/>
            <a:ext cx="3218967" cy="27312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16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10436"/>
            <a:ext cx="10363826" cy="41807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b="1" i="1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32424" y="3044037"/>
            <a:ext cx="71134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27" y="4126755"/>
            <a:ext cx="3487214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92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работы:</a:t>
            </a:r>
            <a:endParaRPr lang="ru-RU" b="1" i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413000"/>
            <a:ext cx="2255205" cy="3485317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289300" y="2367092"/>
            <a:ext cx="8724900" cy="3424107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«трудных детей» в XXI веке обостряется, поскольку обучающемуся становится легче закрыться в «виртуальном мире»,</a:t>
            </a:r>
          </a:p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уменьшается общение между детьми и взрослыми, да и школьные учителя не всегда могут найти подход к «трудным детям».</a:t>
            </a:r>
          </a:p>
          <a:p>
            <a:pPr marL="0" indent="0" algn="ctr">
              <a:buNone/>
            </a:pPr>
            <a:endParaRPr lang="ru-RU" sz="32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339" y="205664"/>
            <a:ext cx="1603387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4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356100" y="2367092"/>
            <a:ext cx="7658100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«Трудные дети», несмотря на их особенности, могут быть успешными в жизни, и роль учителя в формировании их личности велика.</a:t>
            </a:r>
          </a:p>
          <a:p>
            <a:pPr marL="0" indent="0">
              <a:buNone/>
            </a:pPr>
            <a:endParaRPr lang="ru-RU" sz="32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339" y="205664"/>
            <a:ext cx="1603387" cy="1201016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FC3E57D5-8514-6763-3BFF-486D6AB3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404" y="2758519"/>
            <a:ext cx="4026334" cy="211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4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endParaRPr lang="ru-RU" b="1" i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4" y="2090782"/>
            <a:ext cx="2255205" cy="3485317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289300" y="2029097"/>
            <a:ext cx="8724900" cy="47374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образа «трудного ребёнка» - школьника на материале художественных произведений Екатерины Мурашовой «Класс коррекции», японских писателей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Кэндзиро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Хайтани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«Взгляд кролика» и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Куроянаги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Тэцуко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Тотто-тян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маленькая девочка у окна».</a:t>
            </a:r>
          </a:p>
          <a:p>
            <a:pPr marL="0" indent="0">
              <a:buNone/>
            </a:pPr>
            <a:endParaRPr lang="ru-RU" sz="32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339" y="205664"/>
            <a:ext cx="1603387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4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356100" y="2367092"/>
            <a:ext cx="7658100" cy="4490908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и проанализировать выбранные в качестве объекта исследования произведения отечественных и зарубежных авторов;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примеры образов «трудных» детей-школьников в произведениях этих писателей;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Проследить по текстам отношение российского и зарубежного социума к «трудным детям»;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Выявить, какое влияние оказывает учитель на формирование личности «трудного» ребёнка.</a:t>
            </a:r>
          </a:p>
          <a:p>
            <a:pPr marL="0" indent="0">
              <a:buNone/>
            </a:pPr>
            <a:endParaRPr lang="ru-RU" sz="32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339" y="205664"/>
            <a:ext cx="1603387" cy="1201016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FC3E57D5-8514-6763-3BFF-486D6AB3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404" y="2758519"/>
            <a:ext cx="4026334" cy="211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4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786" y="270755"/>
            <a:ext cx="10364451" cy="1596177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 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356100" y="2367092"/>
            <a:ext cx="7658100" cy="44909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339" y="205664"/>
            <a:ext cx="1603387" cy="1201016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450912" cy="41991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Теоретические: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анализ литературных источников, а также их сравнение;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данных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Эмпирические: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</a:t>
            </a:r>
          </a:p>
          <a:p>
            <a:endParaRPr lang="ru-RU" dirty="0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FC3E57D5-8514-6763-3BFF-486D6AB3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568" y="3835606"/>
            <a:ext cx="4026334" cy="211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30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Анкетный опрос учащихся: </a:t>
            </a:r>
            <a:endParaRPr lang="ru-RU" dirty="0"/>
          </a:p>
        </p:txBody>
      </p:sp>
      <p:graphicFrame>
        <p:nvGraphicFramePr>
          <p:cNvPr id="5" name="Объект 11">
            <a:extLst>
              <a:ext uri="{FF2B5EF4-FFF2-40B4-BE49-F238E27FC236}">
                <a16:creationId xmlns:a16="http://schemas.microsoft.com/office/drawing/2014/main" id="{C36F0EDB-2EE9-2362-6746-712CE9E2352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35128894"/>
              </p:ext>
            </p:extLst>
          </p:nvPr>
        </p:nvGraphicFramePr>
        <p:xfrm>
          <a:off x="914400" y="2366963"/>
          <a:ext cx="51054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11">
            <a:extLst>
              <a:ext uri="{FF2B5EF4-FFF2-40B4-BE49-F238E27FC236}">
                <a16:creationId xmlns:a16="http://schemas.microsoft.com/office/drawing/2014/main" id="{79F92C41-98B9-294E-B844-5353DD54886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11431360"/>
              </p:ext>
            </p:extLst>
          </p:nvPr>
        </p:nvGraphicFramePr>
        <p:xfrm>
          <a:off x="6172200" y="2366963"/>
          <a:ext cx="51054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6976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71451" y="87902"/>
            <a:ext cx="10363200" cy="159543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Анкетный опрос учащихся: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84" y="1959657"/>
            <a:ext cx="6712278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13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1">
            <a:extLst>
              <a:ext uri="{FF2B5EF4-FFF2-40B4-BE49-F238E27FC236}">
                <a16:creationId xmlns:a16="http://schemas.microsoft.com/office/drawing/2014/main" id="{C36F0EDB-2EE9-2362-6746-712CE9E235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449623"/>
              </p:ext>
            </p:extLst>
          </p:nvPr>
        </p:nvGraphicFramePr>
        <p:xfrm>
          <a:off x="2972134" y="1347020"/>
          <a:ext cx="7963721" cy="502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47058" y="196334"/>
            <a:ext cx="80720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Анкетный опрос учащихся: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9165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153</TotalTime>
  <Words>693</Words>
  <Application>Microsoft Office PowerPoint</Application>
  <PresentationFormat>Широкоэкранный</PresentationFormat>
  <Paragraphs>68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Tw Cen MT</vt:lpstr>
      <vt:lpstr>Капля</vt:lpstr>
      <vt:lpstr>Муниципальное автономное  общеобразовательное  учреждение основная школа № 25 г. Бор </vt:lpstr>
      <vt:lpstr>Актуальность работы:</vt:lpstr>
      <vt:lpstr>Гипотеза:</vt:lpstr>
      <vt:lpstr>Цель исследования:</vt:lpstr>
      <vt:lpstr>Задачи:</vt:lpstr>
      <vt:lpstr>Методы исследования: </vt:lpstr>
      <vt:lpstr>Анкетный опрос учащихся: </vt:lpstr>
      <vt:lpstr>Анкетный опрос учащихся: </vt:lpstr>
      <vt:lpstr>Презентация PowerPoint</vt:lpstr>
      <vt:lpstr>Презентация PowerPoint</vt:lpstr>
      <vt:lpstr>Отношение социума к «трудным детям» на страницах отечественной и зарубежной литературы</vt:lpstr>
      <vt:lpstr>Отношение социума к «трудным детям» на страницах отечественной и зарубежной литературы</vt:lpstr>
      <vt:lpstr>ПАРАМЕТРЫ СРАВНЕНИЯ:</vt:lpstr>
      <vt:lpstr>ПАРАМЕТРЫ СРАВНЕНИЯ:</vt:lpstr>
      <vt:lpstr>Черты традиционного подхода к раскрытию образа «трудного» ребёнка:</vt:lpstr>
      <vt:lpstr>Выводы:</vt:lpstr>
      <vt:lpstr>Заключение: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ВЗГЛЯД КРОЛИКА</dc:title>
  <dc:creator>Marina</dc:creator>
  <cp:lastModifiedBy>Наталья</cp:lastModifiedBy>
  <cp:revision>27</cp:revision>
  <dcterms:created xsi:type="dcterms:W3CDTF">2017-10-22T13:14:52Z</dcterms:created>
  <dcterms:modified xsi:type="dcterms:W3CDTF">2023-03-02T14:40:11Z</dcterms:modified>
</cp:coreProperties>
</file>